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5F02E-C862-4892-A80F-3C8ADA8A4778}" type="datetimeFigureOut">
              <a:rPr lang="en-US" smtClean="0"/>
              <a:t>9/29/2016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680FE8-915A-4694-AF7E-52F2FAB252A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5467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84275" y="1143364"/>
            <a:ext cx="4489450" cy="3086791"/>
          </a:xfrm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itchFamily="34" charset="0"/>
            </a:endParaRP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hangingPunct="1"/>
            <a:fld id="{DF237FA9-6648-45A7-9DFB-48DCA52982A2}" type="slidenum">
              <a:rPr lang="en-IN" altLang="en-US" smtClean="0">
                <a:solidFill>
                  <a:srgbClr val="000000"/>
                </a:solidFill>
              </a:rPr>
              <a:pPr eaLnBrk="1" hangingPunct="1"/>
              <a:t>1</a:t>
            </a:fld>
            <a:endParaRPr lang="en-IN" alt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1.xls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png"/><Relationship Id="rId9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9" descr="advik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325" y="195263"/>
            <a:ext cx="1066800" cy="37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Straight Connector 10"/>
          <p:cNvCxnSpPr/>
          <p:nvPr/>
        </p:nvCxnSpPr>
        <p:spPr>
          <a:xfrm>
            <a:off x="152400" y="6477000"/>
            <a:ext cx="88392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6" name="Rectangle 40"/>
          <p:cNvSpPr>
            <a:spLocks noChangeArrowheads="1"/>
          </p:cNvSpPr>
          <p:nvPr/>
        </p:nvSpPr>
        <p:spPr bwMode="auto">
          <a:xfrm>
            <a:off x="3205163" y="838200"/>
            <a:ext cx="5786437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IDEA </a:t>
            </a:r>
            <a:r>
              <a:rPr lang="en-US" sz="1050" dirty="0">
                <a:solidFill>
                  <a:srgbClr val="0033CC"/>
                </a:solidFill>
                <a:cs typeface="Calibri" pitchFamily="34" charset="0"/>
              </a:rPr>
              <a:t>:- Replace </a:t>
            </a:r>
            <a:r>
              <a:rPr lang="en-US" sz="1050" dirty="0" err="1">
                <a:solidFill>
                  <a:srgbClr val="0033CC"/>
                </a:solidFill>
                <a:cs typeface="Calibri" pitchFamily="34" charset="0"/>
              </a:rPr>
              <a:t>lmw</a:t>
            </a:r>
            <a:r>
              <a:rPr lang="en-US" sz="1050" dirty="0">
                <a:solidFill>
                  <a:srgbClr val="0033CC"/>
                </a:solidFill>
                <a:cs typeface="Calibri" pitchFamily="34" charset="0"/>
              </a:rPr>
              <a:t> machine with colt machine from oil pump</a:t>
            </a:r>
          </a:p>
        </p:txBody>
      </p:sp>
      <p:sp>
        <p:nvSpPr>
          <p:cNvPr id="6150" name="Rectangle 2"/>
          <p:cNvSpPr>
            <a:spLocks noChangeArrowheads="1"/>
          </p:cNvSpPr>
          <p:nvPr/>
        </p:nvSpPr>
        <p:spPr bwMode="auto">
          <a:xfrm>
            <a:off x="158750" y="152400"/>
            <a:ext cx="883285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altLang="en-US" sz="105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151" name="Rectangle 3"/>
          <p:cNvSpPr>
            <a:spLocks noChangeArrowheads="1"/>
          </p:cNvSpPr>
          <p:nvPr/>
        </p:nvSpPr>
        <p:spPr bwMode="auto">
          <a:xfrm>
            <a:off x="158750" y="152400"/>
            <a:ext cx="1447800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altLang="en-US" sz="105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9" name="Rectangle 4"/>
          <p:cNvSpPr>
            <a:spLocks noChangeArrowheads="1"/>
          </p:cNvSpPr>
          <p:nvPr/>
        </p:nvSpPr>
        <p:spPr bwMode="auto">
          <a:xfrm>
            <a:off x="1606550" y="1524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TPM CIRCLE NO :- </a:t>
            </a:r>
            <a:r>
              <a:rPr lang="en-US" sz="1050" dirty="0">
                <a:solidFill>
                  <a:prstClr val="black"/>
                </a:solidFill>
                <a:cs typeface="Calibri" pitchFamily="34" charset="0"/>
              </a:rPr>
              <a:t>01</a:t>
            </a:r>
            <a:endParaRPr lang="en-US" sz="1050" dirty="0">
              <a:solidFill>
                <a:srgbClr val="0033CC"/>
              </a:solidFill>
              <a:cs typeface="Calibri" pitchFamily="34" charset="0"/>
            </a:endParaRPr>
          </a:p>
        </p:txBody>
      </p:sp>
      <p:sp>
        <p:nvSpPr>
          <p:cNvPr id="20" name="Rectangle 5"/>
          <p:cNvSpPr>
            <a:spLocks noChangeArrowheads="1"/>
          </p:cNvSpPr>
          <p:nvPr/>
        </p:nvSpPr>
        <p:spPr bwMode="auto">
          <a:xfrm>
            <a:off x="1606550" y="3048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TPM CIRCLE NAME: </a:t>
            </a:r>
            <a:r>
              <a:rPr lang="en-US" sz="1050" dirty="0">
                <a:solidFill>
                  <a:prstClr val="black"/>
                </a:solidFill>
                <a:cs typeface="Calibri" pitchFamily="34" charset="0"/>
              </a:rPr>
              <a:t> Achiever</a:t>
            </a:r>
          </a:p>
        </p:txBody>
      </p:sp>
      <p:sp>
        <p:nvSpPr>
          <p:cNvPr id="21" name="Rectangle 6"/>
          <p:cNvSpPr>
            <a:spLocks noChangeArrowheads="1"/>
          </p:cNvSpPr>
          <p:nvPr/>
        </p:nvSpPr>
        <p:spPr bwMode="auto">
          <a:xfrm>
            <a:off x="1606550" y="457200"/>
            <a:ext cx="19796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DEPT :- </a:t>
            </a:r>
            <a:r>
              <a:rPr lang="en-US" sz="1050" dirty="0">
                <a:solidFill>
                  <a:prstClr val="black"/>
                </a:solidFill>
                <a:cs typeface="Calibri" pitchFamily="34" charset="0"/>
              </a:rPr>
              <a:t>MACHINE  SHOP</a:t>
            </a:r>
          </a:p>
        </p:txBody>
      </p:sp>
      <p:sp>
        <p:nvSpPr>
          <p:cNvPr id="22" name="Rectangle 7"/>
          <p:cNvSpPr>
            <a:spLocks noChangeArrowheads="1"/>
          </p:cNvSpPr>
          <p:nvPr/>
        </p:nvSpPr>
        <p:spPr bwMode="auto">
          <a:xfrm>
            <a:off x="158750" y="609600"/>
            <a:ext cx="11430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CELL:-</a:t>
            </a:r>
            <a:r>
              <a:rPr lang="en-US" sz="1050" b="1" dirty="0">
                <a:solidFill>
                  <a:prstClr val="black"/>
                </a:solidFill>
                <a:cs typeface="Calibri" pitchFamily="34" charset="0"/>
              </a:rPr>
              <a:t> A360 CKD</a:t>
            </a:r>
            <a:endParaRPr lang="en-US" sz="105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23" name="Rectangle 8"/>
          <p:cNvSpPr>
            <a:spLocks noChangeArrowheads="1"/>
          </p:cNvSpPr>
          <p:nvPr/>
        </p:nvSpPr>
        <p:spPr bwMode="auto">
          <a:xfrm>
            <a:off x="1301750" y="609600"/>
            <a:ext cx="1903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CELL NAME:- </a:t>
            </a:r>
            <a:r>
              <a:rPr lang="en-US" sz="1050" b="1" dirty="0">
                <a:solidFill>
                  <a:prstClr val="black"/>
                </a:solidFill>
                <a:cs typeface="Calibri" pitchFamily="34" charset="0"/>
              </a:rPr>
              <a:t>TENSIONER</a:t>
            </a: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3586163" y="152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ACTIVITY</a:t>
            </a: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3586163" y="304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LOSS NO. / STEP</a:t>
            </a:r>
          </a:p>
        </p:txBody>
      </p:sp>
      <p:sp>
        <p:nvSpPr>
          <p:cNvPr id="26" name="Rectangle 11"/>
          <p:cNvSpPr>
            <a:spLocks noChangeArrowheads="1"/>
          </p:cNvSpPr>
          <p:nvPr/>
        </p:nvSpPr>
        <p:spPr bwMode="auto">
          <a:xfrm>
            <a:off x="3586163" y="457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RESULT AREA</a:t>
            </a:r>
          </a:p>
        </p:txBody>
      </p:sp>
      <p:sp>
        <p:nvSpPr>
          <p:cNvPr id="27" name="Rectangle 12"/>
          <p:cNvSpPr>
            <a:spLocks noChangeArrowheads="1"/>
          </p:cNvSpPr>
          <p:nvPr/>
        </p:nvSpPr>
        <p:spPr bwMode="auto">
          <a:xfrm>
            <a:off x="3205163" y="609600"/>
            <a:ext cx="31210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MACHINE / STAGE :-   </a:t>
            </a:r>
            <a:r>
              <a:rPr lang="en-US" sz="1050" b="1" dirty="0">
                <a:solidFill>
                  <a:prstClr val="black"/>
                </a:solidFill>
                <a:cs typeface="Calibri" pitchFamily="34" charset="0"/>
              </a:rPr>
              <a:t>Machining</a:t>
            </a:r>
          </a:p>
        </p:txBody>
      </p:sp>
      <p:sp>
        <p:nvSpPr>
          <p:cNvPr id="28" name="Rectangle 13"/>
          <p:cNvSpPr>
            <a:spLocks noChangeArrowheads="1"/>
          </p:cNvSpPr>
          <p:nvPr/>
        </p:nvSpPr>
        <p:spPr bwMode="auto">
          <a:xfrm>
            <a:off x="6326188" y="609600"/>
            <a:ext cx="26654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OPERATION  </a:t>
            </a:r>
            <a:r>
              <a:rPr lang="en-US" sz="1050" dirty="0">
                <a:solidFill>
                  <a:srgbClr val="0033CC"/>
                </a:solidFill>
                <a:cs typeface="Calibri" pitchFamily="34" charset="0"/>
              </a:rPr>
              <a:t>:-  </a:t>
            </a:r>
            <a:r>
              <a:rPr lang="en-US" sz="1050" b="1" dirty="0">
                <a:solidFill>
                  <a:prstClr val="black"/>
                </a:solidFill>
                <a:cs typeface="Calibri" pitchFamily="34" charset="0"/>
              </a:rPr>
              <a:t>Tensioner</a:t>
            </a:r>
          </a:p>
        </p:txBody>
      </p:sp>
      <p:sp>
        <p:nvSpPr>
          <p:cNvPr id="6162" name="Rectangle 14"/>
          <p:cNvSpPr>
            <a:spLocks noChangeArrowheads="1"/>
          </p:cNvSpPr>
          <p:nvPr/>
        </p:nvSpPr>
        <p:spPr bwMode="auto">
          <a:xfrm>
            <a:off x="4803775" y="152400"/>
            <a:ext cx="30480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KK</a:t>
            </a:r>
          </a:p>
        </p:txBody>
      </p:sp>
      <p:sp>
        <p:nvSpPr>
          <p:cNvPr id="6163" name="Rectangle 15"/>
          <p:cNvSpPr>
            <a:spLocks noChangeArrowheads="1"/>
          </p:cNvSpPr>
          <p:nvPr/>
        </p:nvSpPr>
        <p:spPr bwMode="auto">
          <a:xfrm>
            <a:off x="7240588" y="152400"/>
            <a:ext cx="1751012" cy="457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altLang="en-US" sz="105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2" name="WordArt 16"/>
          <p:cNvSpPr>
            <a:spLocks noChangeArrowheads="1" noChangeShapeType="1" noTextEdit="1"/>
          </p:cNvSpPr>
          <p:nvPr/>
        </p:nvSpPr>
        <p:spPr bwMode="auto">
          <a:xfrm>
            <a:off x="7316788" y="228600"/>
            <a:ext cx="1598612" cy="2714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IN" sz="105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1F497D"/>
                </a:solidFill>
              </a:rPr>
              <a:t>KAIZEN  IDEA SHEET</a:t>
            </a:r>
          </a:p>
        </p:txBody>
      </p:sp>
      <p:sp>
        <p:nvSpPr>
          <p:cNvPr id="6165" name="Rectangle 17"/>
          <p:cNvSpPr>
            <a:spLocks noChangeArrowheads="1"/>
          </p:cNvSpPr>
          <p:nvPr/>
        </p:nvSpPr>
        <p:spPr bwMode="auto">
          <a:xfrm>
            <a:off x="5108575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QM</a:t>
            </a:r>
          </a:p>
        </p:txBody>
      </p:sp>
      <p:sp>
        <p:nvSpPr>
          <p:cNvPr id="6166" name="Rectangle 18"/>
          <p:cNvSpPr>
            <a:spLocks noChangeArrowheads="1"/>
          </p:cNvSpPr>
          <p:nvPr/>
        </p:nvSpPr>
        <p:spPr bwMode="auto">
          <a:xfrm>
            <a:off x="5413375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PM</a:t>
            </a:r>
          </a:p>
        </p:txBody>
      </p:sp>
      <p:sp>
        <p:nvSpPr>
          <p:cNvPr id="6167" name="Rectangle 19"/>
          <p:cNvSpPr>
            <a:spLocks noChangeArrowheads="1"/>
          </p:cNvSpPr>
          <p:nvPr/>
        </p:nvSpPr>
        <p:spPr bwMode="auto">
          <a:xfrm>
            <a:off x="5718175" y="1524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JH</a:t>
            </a:r>
          </a:p>
        </p:txBody>
      </p:sp>
      <p:sp>
        <p:nvSpPr>
          <p:cNvPr id="6168" name="Rectangle 20"/>
          <p:cNvSpPr>
            <a:spLocks noChangeArrowheads="1"/>
          </p:cNvSpPr>
          <p:nvPr/>
        </p:nvSpPr>
        <p:spPr bwMode="auto">
          <a:xfrm>
            <a:off x="60213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SHE</a:t>
            </a:r>
          </a:p>
        </p:txBody>
      </p:sp>
      <p:sp>
        <p:nvSpPr>
          <p:cNvPr id="6169" name="Rectangle 21"/>
          <p:cNvSpPr>
            <a:spLocks noChangeArrowheads="1"/>
          </p:cNvSpPr>
          <p:nvPr/>
        </p:nvSpPr>
        <p:spPr bwMode="auto">
          <a:xfrm>
            <a:off x="63261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OT</a:t>
            </a:r>
          </a:p>
        </p:txBody>
      </p:sp>
      <p:sp>
        <p:nvSpPr>
          <p:cNvPr id="6170" name="Rectangle 22"/>
          <p:cNvSpPr>
            <a:spLocks noChangeArrowheads="1"/>
          </p:cNvSpPr>
          <p:nvPr/>
        </p:nvSpPr>
        <p:spPr bwMode="auto">
          <a:xfrm>
            <a:off x="6630988" y="1524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DM</a:t>
            </a:r>
          </a:p>
        </p:txBody>
      </p:sp>
      <p:sp>
        <p:nvSpPr>
          <p:cNvPr id="6171" name="Rectangle 23"/>
          <p:cNvSpPr>
            <a:spLocks noChangeArrowheads="1"/>
          </p:cNvSpPr>
          <p:nvPr/>
        </p:nvSpPr>
        <p:spPr bwMode="auto">
          <a:xfrm>
            <a:off x="6935788" y="1524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E&amp;T</a:t>
            </a:r>
          </a:p>
        </p:txBody>
      </p:sp>
      <p:sp>
        <p:nvSpPr>
          <p:cNvPr id="6172" name="Rectangle 24"/>
          <p:cNvSpPr>
            <a:spLocks noChangeArrowheads="1"/>
          </p:cNvSpPr>
          <p:nvPr/>
        </p:nvSpPr>
        <p:spPr bwMode="auto">
          <a:xfrm>
            <a:off x="48037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173" name="Rectangle 25"/>
          <p:cNvSpPr>
            <a:spLocks noChangeArrowheads="1"/>
          </p:cNvSpPr>
          <p:nvPr/>
        </p:nvSpPr>
        <p:spPr bwMode="auto">
          <a:xfrm>
            <a:off x="51085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174" name="Rectangle 26"/>
          <p:cNvSpPr>
            <a:spLocks noChangeArrowheads="1"/>
          </p:cNvSpPr>
          <p:nvPr/>
        </p:nvSpPr>
        <p:spPr bwMode="auto">
          <a:xfrm>
            <a:off x="5413375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175" name="Rectangle 27"/>
          <p:cNvSpPr>
            <a:spLocks noChangeArrowheads="1"/>
          </p:cNvSpPr>
          <p:nvPr/>
        </p:nvSpPr>
        <p:spPr bwMode="auto">
          <a:xfrm>
            <a:off x="5718175" y="304800"/>
            <a:ext cx="303213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176" name="Rectangle 28"/>
          <p:cNvSpPr>
            <a:spLocks noChangeArrowheads="1"/>
          </p:cNvSpPr>
          <p:nvPr/>
        </p:nvSpPr>
        <p:spPr bwMode="auto">
          <a:xfrm>
            <a:off x="60213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177" name="Rectangle 29"/>
          <p:cNvSpPr>
            <a:spLocks noChangeArrowheads="1"/>
          </p:cNvSpPr>
          <p:nvPr/>
        </p:nvSpPr>
        <p:spPr bwMode="auto">
          <a:xfrm>
            <a:off x="63261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178" name="Rectangle 30"/>
          <p:cNvSpPr>
            <a:spLocks noChangeArrowheads="1"/>
          </p:cNvSpPr>
          <p:nvPr/>
        </p:nvSpPr>
        <p:spPr bwMode="auto">
          <a:xfrm>
            <a:off x="66309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179" name="Rectangle 31"/>
          <p:cNvSpPr>
            <a:spLocks noChangeArrowheads="1"/>
          </p:cNvSpPr>
          <p:nvPr/>
        </p:nvSpPr>
        <p:spPr bwMode="auto">
          <a:xfrm>
            <a:off x="6935788" y="3048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180" name="Rectangle 32"/>
          <p:cNvSpPr>
            <a:spLocks noChangeArrowheads="1"/>
          </p:cNvSpPr>
          <p:nvPr/>
        </p:nvSpPr>
        <p:spPr bwMode="auto">
          <a:xfrm>
            <a:off x="4803775" y="457200"/>
            <a:ext cx="304800" cy="152400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P</a:t>
            </a:r>
          </a:p>
        </p:txBody>
      </p:sp>
      <p:sp>
        <p:nvSpPr>
          <p:cNvPr id="6181" name="Rectangle 33"/>
          <p:cNvSpPr>
            <a:spLocks noChangeArrowheads="1"/>
          </p:cNvSpPr>
          <p:nvPr/>
        </p:nvSpPr>
        <p:spPr bwMode="auto">
          <a:xfrm>
            <a:off x="5108575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dirty="0">
                <a:solidFill>
                  <a:srgbClr val="000000"/>
                </a:solidFill>
                <a:cs typeface="Calibri" pitchFamily="34" charset="0"/>
              </a:rPr>
              <a:t>Q</a:t>
            </a:r>
          </a:p>
        </p:txBody>
      </p:sp>
      <p:sp>
        <p:nvSpPr>
          <p:cNvPr id="6182" name="Rectangle 34"/>
          <p:cNvSpPr>
            <a:spLocks noChangeArrowheads="1"/>
          </p:cNvSpPr>
          <p:nvPr/>
        </p:nvSpPr>
        <p:spPr bwMode="auto">
          <a:xfrm>
            <a:off x="5413375" y="457200"/>
            <a:ext cx="608013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A</a:t>
            </a:r>
          </a:p>
        </p:txBody>
      </p:sp>
      <p:sp>
        <p:nvSpPr>
          <p:cNvPr id="6183" name="Rectangle 35"/>
          <p:cNvSpPr>
            <a:spLocks noChangeArrowheads="1"/>
          </p:cNvSpPr>
          <p:nvPr/>
        </p:nvSpPr>
        <p:spPr bwMode="auto">
          <a:xfrm>
            <a:off x="60213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C</a:t>
            </a:r>
          </a:p>
        </p:txBody>
      </p:sp>
      <p:sp>
        <p:nvSpPr>
          <p:cNvPr id="6184" name="Rectangle 36"/>
          <p:cNvSpPr>
            <a:spLocks noChangeArrowheads="1"/>
          </p:cNvSpPr>
          <p:nvPr/>
        </p:nvSpPr>
        <p:spPr bwMode="auto">
          <a:xfrm>
            <a:off x="63261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D</a:t>
            </a:r>
          </a:p>
        </p:txBody>
      </p:sp>
      <p:sp>
        <p:nvSpPr>
          <p:cNvPr id="6185" name="Rectangle 37"/>
          <p:cNvSpPr>
            <a:spLocks noChangeArrowheads="1"/>
          </p:cNvSpPr>
          <p:nvPr/>
        </p:nvSpPr>
        <p:spPr bwMode="auto">
          <a:xfrm>
            <a:off x="6630988" y="457200"/>
            <a:ext cx="304800" cy="152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S</a:t>
            </a:r>
          </a:p>
        </p:txBody>
      </p:sp>
      <p:sp>
        <p:nvSpPr>
          <p:cNvPr id="6186" name="Rectangle 38"/>
          <p:cNvSpPr>
            <a:spLocks noChangeArrowheads="1"/>
          </p:cNvSpPr>
          <p:nvPr/>
        </p:nvSpPr>
        <p:spPr bwMode="auto">
          <a:xfrm>
            <a:off x="6935788" y="457200"/>
            <a:ext cx="3048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M</a:t>
            </a:r>
          </a:p>
        </p:txBody>
      </p:sp>
      <p:sp>
        <p:nvSpPr>
          <p:cNvPr id="1067" name="Rectangle 39"/>
          <p:cNvSpPr>
            <a:spLocks noChangeArrowheads="1"/>
          </p:cNvSpPr>
          <p:nvPr/>
        </p:nvSpPr>
        <p:spPr bwMode="auto">
          <a:xfrm>
            <a:off x="158750" y="838200"/>
            <a:ext cx="3046413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00CC"/>
                </a:solidFill>
                <a:cs typeface="Arial" charset="0"/>
              </a:rPr>
              <a:t>KAIZEN THEME </a:t>
            </a:r>
            <a:r>
              <a:rPr lang="en-US" altLang="en-US" sz="900" b="1" dirty="0">
                <a:solidFill>
                  <a:srgbClr val="0000CC"/>
                </a:solidFill>
                <a:cs typeface="Arial" charset="0"/>
              </a:rPr>
              <a:t>– </a:t>
            </a:r>
            <a:r>
              <a:rPr lang="en-US" altLang="en-US" sz="1050" b="1" dirty="0">
                <a:solidFill>
                  <a:srgbClr val="0000CC"/>
                </a:solidFill>
                <a:cs typeface="Arial" charset="0"/>
              </a:rPr>
              <a:t>To increase Output/</a:t>
            </a:r>
            <a:r>
              <a:rPr lang="en-US" altLang="en-US" sz="1050" b="1" dirty="0" err="1">
                <a:solidFill>
                  <a:srgbClr val="0000CC"/>
                </a:solidFill>
                <a:cs typeface="Arial" charset="0"/>
              </a:rPr>
              <a:t>hr</a:t>
            </a:r>
            <a:r>
              <a:rPr lang="en-US" altLang="en-US" sz="1050" b="1" dirty="0">
                <a:solidFill>
                  <a:srgbClr val="0000CC"/>
                </a:solidFill>
                <a:cs typeface="Arial" charset="0"/>
              </a:rPr>
              <a:t> CKD,</a:t>
            </a:r>
            <a:endParaRPr lang="en-US" altLang="en-US" sz="1050" dirty="0">
              <a:solidFill>
                <a:prstClr val="black"/>
              </a:solidFill>
              <a:cs typeface="Arial" charset="0"/>
            </a:endParaRPr>
          </a:p>
          <a:p>
            <a:pPr eaLnBrk="0" hangingPunct="0">
              <a:defRPr/>
            </a:pPr>
            <a:endParaRPr lang="en-US" altLang="en-US" sz="1050" dirty="0">
              <a:solidFill>
                <a:prstClr val="black"/>
              </a:solidFill>
              <a:cs typeface="Arial" charset="0"/>
            </a:endParaRPr>
          </a:p>
          <a:p>
            <a:pPr eaLnBrk="0" hangingPunct="0">
              <a:defRPr/>
            </a:pPr>
            <a:r>
              <a:rPr lang="en-US" altLang="en-US" sz="1050" dirty="0">
                <a:solidFill>
                  <a:prstClr val="black"/>
                </a:solidFill>
                <a:cs typeface="Arial" charset="0"/>
              </a:rPr>
              <a:t> </a:t>
            </a:r>
          </a:p>
        </p:txBody>
      </p:sp>
      <p:sp>
        <p:nvSpPr>
          <p:cNvPr id="1068" name="Rectangle 41"/>
          <p:cNvSpPr>
            <a:spLocks noChangeArrowheads="1"/>
          </p:cNvSpPr>
          <p:nvPr/>
        </p:nvSpPr>
        <p:spPr bwMode="auto">
          <a:xfrm>
            <a:off x="179388" y="1249363"/>
            <a:ext cx="3025775" cy="549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33CC"/>
                </a:solidFill>
                <a:cs typeface="Arial" charset="0"/>
              </a:rPr>
              <a:t>Problem present status- Cycle time is 30 sec against 21 sec</a:t>
            </a:r>
            <a:endParaRPr lang="en-US" altLang="en-US" sz="120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8236" name="Rectangle 43"/>
          <p:cNvSpPr>
            <a:spLocks noChangeArrowheads="1"/>
          </p:cNvSpPr>
          <p:nvPr/>
        </p:nvSpPr>
        <p:spPr bwMode="auto">
          <a:xfrm>
            <a:off x="3206750" y="1166813"/>
            <a:ext cx="3179763" cy="24907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COUNTERMEASURE</a:t>
            </a:r>
            <a:r>
              <a:rPr lang="en-US" sz="1050" b="1" dirty="0">
                <a:solidFill>
                  <a:prstClr val="black"/>
                </a:solidFill>
                <a:cs typeface="Calibri" pitchFamily="34" charset="0"/>
              </a:rPr>
              <a:t>:-</a:t>
            </a:r>
          </a:p>
          <a:p>
            <a:pPr eaLnBrk="0" hangingPunct="0">
              <a:defRPr/>
            </a:pPr>
            <a:r>
              <a:rPr lang="en-US" sz="1050" b="1" dirty="0">
                <a:solidFill>
                  <a:prstClr val="black"/>
                </a:solidFill>
                <a:cs typeface="Arial" charset="0"/>
              </a:rPr>
              <a:t>1. Turret indexing machine to be replace with non turret indexing machine</a:t>
            </a:r>
            <a:endParaRPr lang="en-US" sz="105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58" name="Rectangle 44"/>
          <p:cNvSpPr>
            <a:spLocks noChangeArrowheads="1"/>
          </p:cNvSpPr>
          <p:nvPr/>
        </p:nvSpPr>
        <p:spPr bwMode="auto">
          <a:xfrm>
            <a:off x="6478588" y="11430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BENCHMARK</a:t>
            </a:r>
          </a:p>
        </p:txBody>
      </p:sp>
      <p:sp>
        <p:nvSpPr>
          <p:cNvPr id="59" name="Rectangle 45"/>
          <p:cNvSpPr>
            <a:spLocks noChangeArrowheads="1"/>
          </p:cNvSpPr>
          <p:nvPr/>
        </p:nvSpPr>
        <p:spPr bwMode="auto">
          <a:xfrm>
            <a:off x="6478588" y="12954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TARGET</a:t>
            </a:r>
          </a:p>
        </p:txBody>
      </p:sp>
      <p:sp>
        <p:nvSpPr>
          <p:cNvPr id="60" name="Rectangle 46"/>
          <p:cNvSpPr>
            <a:spLocks noChangeArrowheads="1"/>
          </p:cNvSpPr>
          <p:nvPr/>
        </p:nvSpPr>
        <p:spPr bwMode="auto">
          <a:xfrm>
            <a:off x="6478588" y="14478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KAIZEN START</a:t>
            </a:r>
          </a:p>
        </p:txBody>
      </p:sp>
      <p:sp>
        <p:nvSpPr>
          <p:cNvPr id="61" name="Rectangle 47"/>
          <p:cNvSpPr>
            <a:spLocks noChangeArrowheads="1"/>
          </p:cNvSpPr>
          <p:nvPr/>
        </p:nvSpPr>
        <p:spPr bwMode="auto">
          <a:xfrm>
            <a:off x="6478588" y="160020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TDC </a:t>
            </a:r>
          </a:p>
        </p:txBody>
      </p:sp>
      <p:sp>
        <p:nvSpPr>
          <p:cNvPr id="62" name="Rectangle 48"/>
          <p:cNvSpPr>
            <a:spLocks noChangeArrowheads="1"/>
          </p:cNvSpPr>
          <p:nvPr/>
        </p:nvSpPr>
        <p:spPr bwMode="auto">
          <a:xfrm>
            <a:off x="7773988" y="11430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dirty="0">
                <a:solidFill>
                  <a:prstClr val="black"/>
                </a:solidFill>
                <a:cs typeface="Calibri" pitchFamily="34" charset="0"/>
              </a:rPr>
              <a:t>66/</a:t>
            </a:r>
            <a:r>
              <a:rPr lang="en-US" sz="1050" dirty="0" err="1">
                <a:solidFill>
                  <a:prstClr val="black"/>
                </a:solidFill>
                <a:cs typeface="Calibri" pitchFamily="34" charset="0"/>
              </a:rPr>
              <a:t>hr</a:t>
            </a:r>
            <a:endParaRPr lang="en-US" sz="105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3" name="Rectangle 49"/>
          <p:cNvSpPr>
            <a:spLocks noChangeArrowheads="1"/>
          </p:cNvSpPr>
          <p:nvPr/>
        </p:nvSpPr>
        <p:spPr bwMode="auto">
          <a:xfrm>
            <a:off x="7773988" y="12954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dirty="0">
                <a:solidFill>
                  <a:prstClr val="black"/>
                </a:solidFill>
                <a:cs typeface="Calibri" pitchFamily="34" charset="0"/>
              </a:rPr>
              <a:t>120/</a:t>
            </a:r>
            <a:r>
              <a:rPr lang="en-US" sz="1050" dirty="0" err="1">
                <a:solidFill>
                  <a:prstClr val="black"/>
                </a:solidFill>
                <a:cs typeface="Calibri" pitchFamily="34" charset="0"/>
              </a:rPr>
              <a:t>hr</a:t>
            </a:r>
            <a:endParaRPr lang="en-US" sz="105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4" name="Rectangle 50"/>
          <p:cNvSpPr>
            <a:spLocks noChangeArrowheads="1"/>
          </p:cNvSpPr>
          <p:nvPr/>
        </p:nvSpPr>
        <p:spPr bwMode="auto">
          <a:xfrm>
            <a:off x="7773988" y="14478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dirty="0">
                <a:solidFill>
                  <a:prstClr val="black"/>
                </a:solidFill>
                <a:cs typeface="Calibri" pitchFamily="34" charset="0"/>
              </a:rPr>
              <a:t>13.04.2016</a:t>
            </a:r>
          </a:p>
        </p:txBody>
      </p:sp>
      <p:sp>
        <p:nvSpPr>
          <p:cNvPr id="65" name="Rectangle 51"/>
          <p:cNvSpPr>
            <a:spLocks noChangeArrowheads="1"/>
          </p:cNvSpPr>
          <p:nvPr/>
        </p:nvSpPr>
        <p:spPr bwMode="auto">
          <a:xfrm>
            <a:off x="7773988" y="160020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dirty="0">
                <a:solidFill>
                  <a:prstClr val="black"/>
                </a:solidFill>
                <a:cs typeface="Calibri" pitchFamily="34" charset="0"/>
              </a:rPr>
              <a:t>20.04.2016</a:t>
            </a:r>
          </a:p>
        </p:txBody>
      </p:sp>
      <p:sp>
        <p:nvSpPr>
          <p:cNvPr id="6198" name="Rectangle 52"/>
          <p:cNvSpPr>
            <a:spLocks noChangeArrowheads="1"/>
          </p:cNvSpPr>
          <p:nvPr/>
        </p:nvSpPr>
        <p:spPr bwMode="auto">
          <a:xfrm>
            <a:off x="6477000" y="1752600"/>
            <a:ext cx="2514600" cy="609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altLang="en-US" sz="1050" b="1" dirty="0">
              <a:solidFill>
                <a:srgbClr val="0033CC"/>
              </a:solidFill>
              <a:cs typeface="Calibri" pitchFamily="34" charset="0"/>
            </a:endParaRPr>
          </a:p>
          <a:p>
            <a:pPr eaLnBrk="0" hangingPunct="0">
              <a:defRPr/>
            </a:pPr>
            <a:r>
              <a:rPr lang="en-US" altLang="en-US" sz="1050" b="1" dirty="0">
                <a:solidFill>
                  <a:srgbClr val="0033CC"/>
                </a:solidFill>
                <a:cs typeface="Calibri" pitchFamily="34" charset="0"/>
              </a:rPr>
              <a:t>TEAM MEMBERS  :</a:t>
            </a:r>
            <a:br>
              <a:rPr lang="en-US" altLang="en-US" sz="1050" b="1" dirty="0">
                <a:solidFill>
                  <a:srgbClr val="0033CC"/>
                </a:solidFill>
                <a:cs typeface="Calibri" pitchFamily="34" charset="0"/>
              </a:rPr>
            </a:br>
            <a:r>
              <a:rPr lang="en-US" altLang="en-US" sz="1050" b="1" dirty="0">
                <a:solidFill>
                  <a:srgbClr val="0033CC"/>
                </a:solidFill>
                <a:cs typeface="Calibri" pitchFamily="34" charset="0"/>
              </a:rPr>
              <a:t>1.santosh,amol,Walunj,sachin chaudhari,pawar sir</a:t>
            </a:r>
            <a:endParaRPr lang="en-US" altLang="en-US" sz="105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199" name="Rectangle 55"/>
          <p:cNvSpPr>
            <a:spLocks noChangeArrowheads="1"/>
          </p:cNvSpPr>
          <p:nvPr/>
        </p:nvSpPr>
        <p:spPr bwMode="auto">
          <a:xfrm>
            <a:off x="6478588" y="2362200"/>
            <a:ext cx="25130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33CC"/>
                </a:solidFill>
                <a:cs typeface="Calibri" pitchFamily="34" charset="0"/>
              </a:rPr>
              <a:t>BENEFITS :-</a:t>
            </a:r>
          </a:p>
        </p:txBody>
      </p:sp>
      <p:sp>
        <p:nvSpPr>
          <p:cNvPr id="68" name="Rectangle 57"/>
          <p:cNvSpPr>
            <a:spLocks noChangeArrowheads="1"/>
          </p:cNvSpPr>
          <p:nvPr/>
        </p:nvSpPr>
        <p:spPr bwMode="auto">
          <a:xfrm>
            <a:off x="6478588" y="2552700"/>
            <a:ext cx="2513012" cy="762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/>
          <a:lstStyle/>
          <a:p>
            <a:pPr marL="228600" indent="-228600" eaLnBrk="0" hangingPunct="0">
              <a:spcBef>
                <a:spcPct val="20000"/>
              </a:spcBef>
              <a:buFontTx/>
              <a:buAutoNum type="arabicParenR"/>
              <a:defRPr/>
            </a:pPr>
            <a:r>
              <a:rPr lang="en-US" altLang="en-US" sz="1050" dirty="0">
                <a:solidFill>
                  <a:prstClr val="black"/>
                </a:solidFill>
                <a:cs typeface="Calibri" pitchFamily="34" charset="0"/>
              </a:rPr>
              <a:t>PRODUCTION OUTPUT INCREASE BY 61 NOS/</a:t>
            </a:r>
            <a:r>
              <a:rPr lang="en-US" altLang="en-US" sz="1050" dirty="0" err="1">
                <a:solidFill>
                  <a:prstClr val="black"/>
                </a:solidFill>
                <a:cs typeface="Calibri" pitchFamily="34" charset="0"/>
              </a:rPr>
              <a:t>hr</a:t>
            </a:r>
            <a:endParaRPr lang="en-US" altLang="en-US" sz="1050" dirty="0">
              <a:solidFill>
                <a:prstClr val="black"/>
              </a:solidFill>
              <a:cs typeface="Calibri" pitchFamily="34" charset="0"/>
            </a:endParaRPr>
          </a:p>
          <a:p>
            <a:pPr marL="228600" indent="-228600" eaLnBrk="0" hangingPunct="0">
              <a:spcBef>
                <a:spcPct val="20000"/>
              </a:spcBef>
              <a:buFontTx/>
              <a:buAutoNum type="arabicParenR"/>
              <a:defRPr/>
            </a:pPr>
            <a:r>
              <a:rPr lang="en-US" altLang="en-US" sz="1050" dirty="0">
                <a:solidFill>
                  <a:prstClr val="black"/>
                </a:solidFill>
                <a:cs typeface="Calibri" pitchFamily="34" charset="0"/>
              </a:rPr>
              <a:t>Output /</a:t>
            </a:r>
            <a:r>
              <a:rPr lang="en-US" altLang="en-US" sz="1050" dirty="0" err="1">
                <a:solidFill>
                  <a:prstClr val="black"/>
                </a:solidFill>
                <a:cs typeface="Calibri" pitchFamily="34" charset="0"/>
              </a:rPr>
              <a:t>Hr</a:t>
            </a:r>
            <a:r>
              <a:rPr lang="en-US" altLang="en-US" sz="1050" dirty="0">
                <a:solidFill>
                  <a:prstClr val="black"/>
                </a:solidFill>
                <a:cs typeface="Calibri" pitchFamily="34" charset="0"/>
              </a:rPr>
              <a:t> </a:t>
            </a:r>
            <a:r>
              <a:rPr lang="en-US" altLang="en-US" sz="1050" dirty="0" err="1">
                <a:solidFill>
                  <a:prstClr val="black"/>
                </a:solidFill>
                <a:cs typeface="Calibri" pitchFamily="34" charset="0"/>
              </a:rPr>
              <a:t>Incresed</a:t>
            </a:r>
            <a:r>
              <a:rPr lang="en-US" altLang="en-US" sz="1050" dirty="0">
                <a:solidFill>
                  <a:prstClr val="black"/>
                </a:solidFill>
                <a:cs typeface="Calibri" pitchFamily="34" charset="0"/>
              </a:rPr>
              <a:t> by 43%</a:t>
            </a:r>
          </a:p>
        </p:txBody>
      </p:sp>
      <p:sp>
        <p:nvSpPr>
          <p:cNvPr id="6201" name="Rectangle 59"/>
          <p:cNvSpPr>
            <a:spLocks noChangeArrowheads="1"/>
          </p:cNvSpPr>
          <p:nvPr/>
        </p:nvSpPr>
        <p:spPr bwMode="auto">
          <a:xfrm>
            <a:off x="152400" y="6030913"/>
            <a:ext cx="3046413" cy="230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hangingPunct="0">
              <a:defRPr/>
            </a:pPr>
            <a:r>
              <a:rPr lang="en-US" altLang="en-US" sz="1050" dirty="0">
                <a:solidFill>
                  <a:srgbClr val="0000CC"/>
                </a:solidFill>
                <a:cs typeface="Calibri" pitchFamily="34" charset="0"/>
              </a:rPr>
              <a:t>MANAGER’S SIGN :-  Santosh </a:t>
            </a:r>
            <a:r>
              <a:rPr lang="en-US" altLang="en-US" sz="1050" dirty="0" err="1">
                <a:solidFill>
                  <a:srgbClr val="0000CC"/>
                </a:solidFill>
                <a:cs typeface="Calibri" pitchFamily="34" charset="0"/>
              </a:rPr>
              <a:t>wakchaure</a:t>
            </a:r>
            <a:endParaRPr lang="en-US" altLang="en-US" sz="105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202" name="Rectangle 60"/>
          <p:cNvSpPr>
            <a:spLocks noChangeArrowheads="1"/>
          </p:cNvSpPr>
          <p:nvPr/>
        </p:nvSpPr>
        <p:spPr bwMode="auto">
          <a:xfrm>
            <a:off x="152400" y="5791200"/>
            <a:ext cx="3057525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00CC"/>
                </a:solidFill>
                <a:cs typeface="Calibri" pitchFamily="34" charset="0"/>
              </a:rPr>
              <a:t>REGISTERED BY </a:t>
            </a:r>
            <a:r>
              <a:rPr lang="en-US" altLang="en-US" sz="1050" dirty="0">
                <a:solidFill>
                  <a:prstClr val="black"/>
                </a:solidFill>
                <a:cs typeface="Calibri" pitchFamily="34" charset="0"/>
              </a:rPr>
              <a:t>:-</a:t>
            </a:r>
            <a:r>
              <a:rPr lang="en-US" altLang="en-US" sz="1050" dirty="0" err="1">
                <a:solidFill>
                  <a:prstClr val="black"/>
                </a:solidFill>
                <a:cs typeface="Calibri" pitchFamily="34" charset="0"/>
              </a:rPr>
              <a:t>Dyp</a:t>
            </a:r>
            <a:r>
              <a:rPr lang="en-US" altLang="en-US" sz="1050" dirty="0">
                <a:solidFill>
                  <a:prstClr val="black"/>
                </a:solidFill>
                <a:cs typeface="Calibri" pitchFamily="34" charset="0"/>
              </a:rPr>
              <a:t>.</a:t>
            </a:r>
          </a:p>
          <a:p>
            <a:pPr eaLnBrk="0" hangingPunct="0">
              <a:defRPr/>
            </a:pPr>
            <a:endParaRPr lang="en-US" altLang="en-US" sz="1050" dirty="0">
              <a:solidFill>
                <a:srgbClr val="0033CC"/>
              </a:solidFill>
              <a:cs typeface="Calibri" pitchFamily="34" charset="0"/>
            </a:endParaRPr>
          </a:p>
        </p:txBody>
      </p:sp>
      <p:sp>
        <p:nvSpPr>
          <p:cNvPr id="6203" name="Rectangle 61"/>
          <p:cNvSpPr>
            <a:spLocks noChangeArrowheads="1"/>
          </p:cNvSpPr>
          <p:nvPr/>
        </p:nvSpPr>
        <p:spPr bwMode="auto">
          <a:xfrm>
            <a:off x="152400" y="5562600"/>
            <a:ext cx="3046413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00CC"/>
                </a:solidFill>
                <a:cs typeface="Calibri" pitchFamily="34" charset="0"/>
              </a:rPr>
              <a:t>REGISTRATION NO. &amp; DATE : 12.04.2016</a:t>
            </a:r>
            <a:endParaRPr lang="en-US" altLang="en-US" sz="105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1084" name="Rectangle 62"/>
          <p:cNvSpPr>
            <a:spLocks noChangeArrowheads="1"/>
          </p:cNvSpPr>
          <p:nvPr/>
        </p:nvSpPr>
        <p:spPr bwMode="auto">
          <a:xfrm>
            <a:off x="152400" y="3657600"/>
            <a:ext cx="3041650" cy="152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00CC"/>
                </a:solidFill>
                <a:cs typeface="Arial" charset="0"/>
              </a:rPr>
              <a:t>WHY - WHY ANALYSIS :-</a:t>
            </a:r>
            <a:r>
              <a:rPr lang="en-US" altLang="en-US" sz="1050" b="1" dirty="0">
                <a:solidFill>
                  <a:srgbClr val="0000FF"/>
                </a:solidFill>
                <a:cs typeface="Arial" charset="0"/>
              </a:rPr>
              <a:t> </a:t>
            </a:r>
          </a:p>
          <a:p>
            <a:pPr eaLnBrk="0" hangingPunct="0">
              <a:defRPr/>
            </a:pPr>
            <a:r>
              <a:rPr lang="en-US" altLang="en-US" sz="1050" b="1" dirty="0">
                <a:solidFill>
                  <a:srgbClr val="0000FF"/>
                </a:solidFill>
                <a:cs typeface="Arial" charset="0"/>
              </a:rPr>
              <a:t>Why1</a:t>
            </a:r>
            <a:r>
              <a:rPr lang="en-US" sz="1050" b="1" dirty="0">
                <a:solidFill>
                  <a:srgbClr val="0000CC"/>
                </a:solidFill>
                <a:cs typeface="Arial" charset="0"/>
              </a:rPr>
              <a:t> </a:t>
            </a:r>
            <a:r>
              <a:rPr lang="en-US" sz="1050" b="1" dirty="0">
                <a:solidFill>
                  <a:srgbClr val="0033CC"/>
                </a:solidFill>
                <a:cs typeface="Arial" charset="0"/>
              </a:rPr>
              <a:t>:- </a:t>
            </a:r>
            <a:r>
              <a:rPr lang="en-US" sz="1050" dirty="0">
                <a:solidFill>
                  <a:prstClr val="black"/>
                </a:solidFill>
                <a:cs typeface="Arial" charset="0"/>
              </a:rPr>
              <a:t>cycle time is 30sec</a:t>
            </a:r>
            <a:endParaRPr lang="en-US" altLang="en-US" sz="1050" dirty="0">
              <a:solidFill>
                <a:prstClr val="black"/>
              </a:solidFill>
              <a:cs typeface="Arial" charset="0"/>
            </a:endParaRPr>
          </a:p>
          <a:p>
            <a:pPr eaLnBrk="0" hangingPunct="0">
              <a:defRPr/>
            </a:pPr>
            <a:r>
              <a:rPr lang="en-US" altLang="en-US" sz="1050" dirty="0">
                <a:solidFill>
                  <a:prstClr val="black"/>
                </a:solidFill>
                <a:cs typeface="Arial" charset="0"/>
              </a:rPr>
              <a:t> </a:t>
            </a:r>
            <a:endParaRPr lang="en-US" sz="1050" dirty="0">
              <a:solidFill>
                <a:prstClr val="black"/>
              </a:solidFill>
              <a:cs typeface="Arial" charset="0"/>
            </a:endParaRPr>
          </a:p>
          <a:p>
            <a:pPr eaLnBrk="0" hangingPunct="0">
              <a:defRPr/>
            </a:pPr>
            <a:r>
              <a:rPr lang="en-US" sz="1050" b="1" dirty="0">
                <a:solidFill>
                  <a:srgbClr val="0000CC"/>
                </a:solidFill>
                <a:cs typeface="Arial" charset="0"/>
              </a:rPr>
              <a:t>why2</a:t>
            </a:r>
            <a:r>
              <a:rPr lang="en-US" altLang="en-US" sz="1050" b="1" dirty="0">
                <a:solidFill>
                  <a:srgbClr val="0000FF"/>
                </a:solidFill>
                <a:cs typeface="Arial" charset="0"/>
              </a:rPr>
              <a:t>:-  </a:t>
            </a:r>
            <a:r>
              <a:rPr lang="en-US" altLang="en-US" sz="1050" dirty="0">
                <a:solidFill>
                  <a:prstClr val="black"/>
                </a:solidFill>
                <a:cs typeface="Arial" charset="0"/>
              </a:rPr>
              <a:t>cut time is more</a:t>
            </a:r>
          </a:p>
          <a:p>
            <a:pPr eaLnBrk="0" hangingPunct="0">
              <a:defRPr/>
            </a:pPr>
            <a:endParaRPr lang="en-US" altLang="en-US" sz="1050" dirty="0">
              <a:solidFill>
                <a:prstClr val="black"/>
              </a:solidFill>
              <a:cs typeface="Arial" charset="0"/>
            </a:endParaRPr>
          </a:p>
          <a:p>
            <a:pPr eaLnBrk="0" hangingPunct="0">
              <a:defRPr/>
            </a:pPr>
            <a:r>
              <a:rPr lang="en-US" altLang="en-US" sz="1050" b="1" dirty="0">
                <a:solidFill>
                  <a:srgbClr val="0000FF"/>
                </a:solidFill>
                <a:cs typeface="Arial" charset="0"/>
              </a:rPr>
              <a:t>Why3</a:t>
            </a:r>
            <a:r>
              <a:rPr lang="en-US" sz="1050" b="1" dirty="0">
                <a:solidFill>
                  <a:srgbClr val="0000CC"/>
                </a:solidFill>
                <a:cs typeface="Arial" charset="0"/>
              </a:rPr>
              <a:t> </a:t>
            </a:r>
            <a:r>
              <a:rPr lang="en-US" altLang="en-US" sz="1050" b="1" dirty="0">
                <a:solidFill>
                  <a:prstClr val="black"/>
                </a:solidFill>
                <a:cs typeface="Arial" charset="0"/>
              </a:rPr>
              <a:t>:-</a:t>
            </a:r>
            <a:r>
              <a:rPr lang="en-US" altLang="en-US" sz="1050" dirty="0">
                <a:solidFill>
                  <a:prstClr val="black"/>
                </a:solidFill>
                <a:cs typeface="Arial" charset="0"/>
              </a:rPr>
              <a:t>  tool change time is more</a:t>
            </a:r>
          </a:p>
          <a:p>
            <a:pPr eaLnBrk="0" hangingPunct="0">
              <a:defRPr/>
            </a:pPr>
            <a:r>
              <a:rPr lang="en-US" altLang="en-US" sz="1050" b="1" dirty="0">
                <a:solidFill>
                  <a:srgbClr val="0000FF"/>
                </a:solidFill>
                <a:cs typeface="Arial" charset="0"/>
              </a:rPr>
              <a:t>Why4</a:t>
            </a:r>
            <a:r>
              <a:rPr lang="en-US" sz="1050" b="1" dirty="0">
                <a:solidFill>
                  <a:srgbClr val="0000CC"/>
                </a:solidFill>
                <a:cs typeface="Arial" charset="0"/>
              </a:rPr>
              <a:t> </a:t>
            </a:r>
            <a:r>
              <a:rPr lang="en-US" altLang="en-US" sz="1050" dirty="0">
                <a:solidFill>
                  <a:prstClr val="black"/>
                </a:solidFill>
                <a:cs typeface="Arial" charset="0"/>
              </a:rPr>
              <a:t>:- tool change during turret indexing,</a:t>
            </a:r>
          </a:p>
          <a:p>
            <a:pPr eaLnBrk="0" hangingPunct="0">
              <a:defRPr/>
            </a:pPr>
            <a:endParaRPr lang="en-US" altLang="en-US" sz="105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205" name="Rectangle 63"/>
          <p:cNvSpPr>
            <a:spLocks noChangeArrowheads="1"/>
          </p:cNvSpPr>
          <p:nvPr/>
        </p:nvSpPr>
        <p:spPr bwMode="auto">
          <a:xfrm>
            <a:off x="3216275" y="3697288"/>
            <a:ext cx="3225800" cy="272256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/>
          <a:lstStyle/>
          <a:p>
            <a:pPr eaLnBrk="0" hangingPunct="0">
              <a:defRPr/>
            </a:pPr>
            <a:r>
              <a:rPr lang="en-US" altLang="en-US" sz="1050" b="1" dirty="0">
                <a:solidFill>
                  <a:srgbClr val="0000CC"/>
                </a:solidFill>
                <a:cs typeface="Calibri" pitchFamily="34" charset="0"/>
              </a:rPr>
              <a:t>RESULT :- Production output/</a:t>
            </a:r>
            <a:r>
              <a:rPr lang="en-US" altLang="en-US" sz="1050" b="1" dirty="0" err="1">
                <a:solidFill>
                  <a:srgbClr val="0000CC"/>
                </a:solidFill>
                <a:cs typeface="Calibri" pitchFamily="34" charset="0"/>
              </a:rPr>
              <a:t>Hr</a:t>
            </a:r>
            <a:r>
              <a:rPr lang="en-US" altLang="en-US" sz="1050" b="1" dirty="0">
                <a:solidFill>
                  <a:srgbClr val="0000CC"/>
                </a:solidFill>
                <a:cs typeface="Calibri" pitchFamily="34" charset="0"/>
              </a:rPr>
              <a:t> increased from</a:t>
            </a:r>
          </a:p>
          <a:p>
            <a:pPr eaLnBrk="0" hangingPunct="0">
              <a:defRPr/>
            </a:pPr>
            <a:r>
              <a:rPr lang="en-US" altLang="en-US" sz="1050" b="1" dirty="0">
                <a:solidFill>
                  <a:srgbClr val="0000CC"/>
                </a:solidFill>
                <a:cs typeface="Calibri" pitchFamily="34" charset="0"/>
              </a:rPr>
              <a:t> average 66 to 95 and reach up to 127/</a:t>
            </a:r>
            <a:r>
              <a:rPr lang="en-US" altLang="en-US" sz="1050" b="1" dirty="0" err="1">
                <a:solidFill>
                  <a:srgbClr val="0000CC"/>
                </a:solidFill>
                <a:cs typeface="Calibri" pitchFamily="34" charset="0"/>
              </a:rPr>
              <a:t>hr</a:t>
            </a:r>
            <a:endParaRPr lang="en-US" altLang="en-US" sz="1050" b="1" dirty="0">
              <a:solidFill>
                <a:srgbClr val="0000CC"/>
              </a:solidFill>
              <a:cs typeface="Calibri" pitchFamily="34" charset="0"/>
            </a:endParaRPr>
          </a:p>
          <a:p>
            <a:pPr eaLnBrk="0" hangingPunct="0">
              <a:defRPr/>
            </a:pPr>
            <a:endParaRPr lang="en-US" altLang="en-US" sz="1050" b="1" dirty="0">
              <a:solidFill>
                <a:srgbClr val="0000CC"/>
              </a:solidFill>
              <a:cs typeface="Calibri" pitchFamily="34" charset="0"/>
            </a:endParaRPr>
          </a:p>
          <a:p>
            <a:pPr eaLnBrk="0" hangingPunct="0">
              <a:defRPr/>
            </a:pPr>
            <a:endParaRPr lang="en-US" altLang="en-US" sz="1050" b="1" dirty="0">
              <a:solidFill>
                <a:srgbClr val="0000CC"/>
              </a:solidFill>
              <a:cs typeface="Calibri" pitchFamily="34" charset="0"/>
            </a:endParaRPr>
          </a:p>
          <a:p>
            <a:pPr eaLnBrk="0" hangingPunct="0">
              <a:defRPr/>
            </a:pPr>
            <a:endParaRPr lang="en-US" altLang="en-US" sz="1050" b="1" dirty="0">
              <a:solidFill>
                <a:srgbClr val="0000CC"/>
              </a:solidFill>
              <a:cs typeface="Calibri" pitchFamily="34" charset="0"/>
            </a:endParaRPr>
          </a:p>
        </p:txBody>
      </p:sp>
      <p:sp>
        <p:nvSpPr>
          <p:cNvPr id="3" name="Rectangle 66"/>
          <p:cNvSpPr>
            <a:spLocks noChangeArrowheads="1"/>
          </p:cNvSpPr>
          <p:nvPr/>
        </p:nvSpPr>
        <p:spPr bwMode="auto">
          <a:xfrm>
            <a:off x="6478588" y="5637213"/>
            <a:ext cx="25130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000" b="1">
                <a:solidFill>
                  <a:srgbClr val="0000CC"/>
                </a:solidFill>
              </a:rPr>
              <a:t>SCOPE &amp; PLAN FOR HORIZONTAL DEPLOYMENT</a:t>
            </a:r>
          </a:p>
        </p:txBody>
      </p:sp>
      <p:sp>
        <p:nvSpPr>
          <p:cNvPr id="6206" name="Rectangle 72"/>
          <p:cNvSpPr>
            <a:spLocks noChangeArrowheads="1"/>
          </p:cNvSpPr>
          <p:nvPr/>
        </p:nvSpPr>
        <p:spPr bwMode="auto">
          <a:xfrm>
            <a:off x="6478588" y="5865813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900" b="1">
                <a:solidFill>
                  <a:srgbClr val="000000"/>
                </a:solidFill>
              </a:rPr>
              <a:t>SR.</a:t>
            </a:r>
          </a:p>
          <a:p>
            <a:pPr algn="ctr" eaLnBrk="0" hangingPunct="0"/>
            <a:r>
              <a:rPr lang="en-US" altLang="en-US" sz="900" b="1">
                <a:solidFill>
                  <a:srgbClr val="000000"/>
                </a:solidFill>
              </a:rPr>
              <a:t>NO.</a:t>
            </a:r>
          </a:p>
        </p:txBody>
      </p:sp>
      <p:sp>
        <p:nvSpPr>
          <p:cNvPr id="6207" name="Rectangle 73"/>
          <p:cNvSpPr>
            <a:spLocks noChangeArrowheads="1"/>
          </p:cNvSpPr>
          <p:nvPr/>
        </p:nvSpPr>
        <p:spPr bwMode="auto">
          <a:xfrm>
            <a:off x="6707188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900" b="1">
                <a:solidFill>
                  <a:srgbClr val="000000"/>
                </a:solidFill>
              </a:rPr>
              <a:t>CELL</a:t>
            </a:r>
          </a:p>
        </p:txBody>
      </p:sp>
      <p:sp>
        <p:nvSpPr>
          <p:cNvPr id="6208" name="Rectangle 74"/>
          <p:cNvSpPr>
            <a:spLocks noChangeArrowheads="1"/>
          </p:cNvSpPr>
          <p:nvPr/>
        </p:nvSpPr>
        <p:spPr bwMode="auto">
          <a:xfrm>
            <a:off x="7164388" y="5865813"/>
            <a:ext cx="5334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900" b="1">
                <a:solidFill>
                  <a:srgbClr val="000000"/>
                </a:solidFill>
              </a:rPr>
              <a:t>TARGET</a:t>
            </a:r>
          </a:p>
        </p:txBody>
      </p:sp>
      <p:sp>
        <p:nvSpPr>
          <p:cNvPr id="6209" name="Rectangle 75"/>
          <p:cNvSpPr>
            <a:spLocks noChangeArrowheads="1"/>
          </p:cNvSpPr>
          <p:nvPr/>
        </p:nvSpPr>
        <p:spPr bwMode="auto">
          <a:xfrm>
            <a:off x="7697788" y="5865813"/>
            <a:ext cx="836612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900" b="1">
                <a:solidFill>
                  <a:srgbClr val="000000"/>
                </a:solidFill>
              </a:rPr>
              <a:t>RESPONSIBILITY</a:t>
            </a:r>
          </a:p>
        </p:txBody>
      </p:sp>
      <p:sp>
        <p:nvSpPr>
          <p:cNvPr id="6210" name="Rectangle 76"/>
          <p:cNvSpPr>
            <a:spLocks noChangeArrowheads="1"/>
          </p:cNvSpPr>
          <p:nvPr/>
        </p:nvSpPr>
        <p:spPr bwMode="auto">
          <a:xfrm>
            <a:off x="8534400" y="5865813"/>
            <a:ext cx="4572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900" b="1">
                <a:solidFill>
                  <a:srgbClr val="000000"/>
                </a:solidFill>
              </a:rPr>
              <a:t>STATUS</a:t>
            </a:r>
          </a:p>
        </p:txBody>
      </p:sp>
      <p:sp>
        <p:nvSpPr>
          <p:cNvPr id="6214" name="Rectangle 81"/>
          <p:cNvSpPr>
            <a:spLocks noChangeArrowheads="1"/>
          </p:cNvSpPr>
          <p:nvPr/>
        </p:nvSpPr>
        <p:spPr bwMode="auto">
          <a:xfrm>
            <a:off x="8458200" y="6094413"/>
            <a:ext cx="6096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hangingPunct="0">
              <a:defRPr/>
            </a:pPr>
            <a:endParaRPr lang="en-US" altLang="en-US" sz="105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215" name="Rectangle 85"/>
          <p:cNvSpPr>
            <a:spLocks noChangeArrowheads="1"/>
          </p:cNvSpPr>
          <p:nvPr/>
        </p:nvSpPr>
        <p:spPr bwMode="auto">
          <a:xfrm>
            <a:off x="6478588" y="3276600"/>
            <a:ext cx="2513012" cy="304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CC"/>
                </a:solidFill>
                <a:cs typeface="Calibri" pitchFamily="34" charset="0"/>
              </a:rPr>
              <a:t>KAIZEN SUSTENANCE</a:t>
            </a:r>
          </a:p>
        </p:txBody>
      </p:sp>
      <p:sp>
        <p:nvSpPr>
          <p:cNvPr id="6216" name="Rectangle 105"/>
          <p:cNvSpPr>
            <a:spLocks noChangeArrowheads="1"/>
          </p:cNvSpPr>
          <p:nvPr/>
        </p:nvSpPr>
        <p:spPr bwMode="auto">
          <a:xfrm>
            <a:off x="152400" y="152400"/>
            <a:ext cx="8839200" cy="670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altLang="en-US" sz="1050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217" name="Line 83"/>
          <p:cNvSpPr>
            <a:spLocks noChangeShapeType="1"/>
          </p:cNvSpPr>
          <p:nvPr/>
        </p:nvSpPr>
        <p:spPr bwMode="auto">
          <a:xfrm>
            <a:off x="6326188" y="1979613"/>
            <a:ext cx="0" cy="268287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 sz="105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219" name="Line 86"/>
          <p:cNvSpPr>
            <a:spLocks noChangeShapeType="1"/>
          </p:cNvSpPr>
          <p:nvPr/>
        </p:nvSpPr>
        <p:spPr bwMode="auto">
          <a:xfrm>
            <a:off x="6326188" y="1905000"/>
            <a:ext cx="0" cy="27305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 sz="105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220" name="Line 87"/>
          <p:cNvSpPr>
            <a:spLocks noChangeShapeType="1"/>
          </p:cNvSpPr>
          <p:nvPr/>
        </p:nvSpPr>
        <p:spPr bwMode="auto">
          <a:xfrm>
            <a:off x="6326188" y="2152650"/>
            <a:ext cx="0" cy="762000"/>
          </a:xfrm>
          <a:prstGeom prst="line">
            <a:avLst/>
          </a:prstGeom>
          <a:noFill/>
          <a:ln>
            <a:noFill/>
          </a:ln>
          <a:extLst/>
        </p:spPr>
        <p:txBody>
          <a:bodyPr/>
          <a:lstStyle/>
          <a:p>
            <a:pPr eaLnBrk="0" hangingPunct="0">
              <a:defRPr/>
            </a:pPr>
            <a:endParaRPr lang="en-US" sz="105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221" name="Rectangle 78"/>
          <p:cNvSpPr>
            <a:spLocks noChangeArrowheads="1"/>
          </p:cNvSpPr>
          <p:nvPr/>
        </p:nvSpPr>
        <p:spPr bwMode="auto">
          <a:xfrm>
            <a:off x="6705600" y="6094413"/>
            <a:ext cx="457200" cy="381000"/>
          </a:xfrm>
          <a:prstGeom prst="rect">
            <a:avLst/>
          </a:prstGeom>
          <a:noFill/>
          <a:ln>
            <a:noFill/>
          </a:ln>
          <a:extLst/>
        </p:spPr>
        <p:txBody>
          <a:bodyPr anchor="ctr"/>
          <a:lstStyle/>
          <a:p>
            <a:pPr algn="ctr" eaLnBrk="0" hangingPunct="0">
              <a:defRPr/>
            </a:pPr>
            <a:endParaRPr lang="en-US" altLang="en-US" sz="105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222" name="Rectangle 78"/>
          <p:cNvSpPr>
            <a:spLocks noChangeArrowheads="1"/>
          </p:cNvSpPr>
          <p:nvPr/>
        </p:nvSpPr>
        <p:spPr bwMode="auto">
          <a:xfrm>
            <a:off x="6478588" y="6094413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04" name="Rectangle 88"/>
          <p:cNvSpPr>
            <a:spLocks noChangeArrowheads="1"/>
          </p:cNvSpPr>
          <p:nvPr/>
        </p:nvSpPr>
        <p:spPr bwMode="auto">
          <a:xfrm>
            <a:off x="6478588" y="3581400"/>
            <a:ext cx="2513012" cy="1522413"/>
          </a:xfrm>
          <a:prstGeom prst="rect">
            <a:avLst/>
          </a:prstGeom>
          <a:noFill/>
          <a:ln>
            <a:solidFill>
              <a:schemeClr val="tx1"/>
            </a:solidFill>
          </a:ln>
          <a:extLst/>
        </p:spPr>
        <p:txBody>
          <a:bodyPr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00CC"/>
                </a:solidFill>
                <a:cs typeface="Arial" charset="0"/>
              </a:rPr>
              <a:t>WHAT TO </a:t>
            </a:r>
            <a:r>
              <a:rPr lang="en-US" sz="1050" b="1" dirty="0" err="1">
                <a:solidFill>
                  <a:srgbClr val="0000CC"/>
                </a:solidFill>
                <a:cs typeface="Arial" charset="0"/>
              </a:rPr>
              <a:t>DO</a:t>
            </a:r>
            <a:r>
              <a:rPr lang="en-US" sz="1050" dirty="0" err="1">
                <a:solidFill>
                  <a:prstClr val="black"/>
                </a:solidFill>
                <a:latin typeface="Arial" charset="0"/>
                <a:cs typeface="Arial" charset="0"/>
              </a:rPr>
              <a:t>.process</a:t>
            </a:r>
            <a:r>
              <a:rPr lang="en-US" sz="1050" dirty="0">
                <a:solidFill>
                  <a:prstClr val="black"/>
                </a:solidFill>
                <a:latin typeface="Arial" charset="0"/>
                <a:cs typeface="Arial" charset="0"/>
              </a:rPr>
              <a:t> audit</a:t>
            </a:r>
          </a:p>
          <a:p>
            <a:pPr eaLnBrk="0" hangingPunct="0">
              <a:defRPr/>
            </a:pPr>
            <a:endParaRPr lang="en-US" sz="105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 eaLnBrk="0" hangingPunct="0">
              <a:defRPr/>
            </a:pPr>
            <a:r>
              <a:rPr lang="en-US" sz="1050" b="1" dirty="0">
                <a:solidFill>
                  <a:srgbClr val="0000CC"/>
                </a:solidFill>
                <a:cs typeface="Arial" charset="0"/>
              </a:rPr>
              <a:t>HOW TO DO:-</a:t>
            </a:r>
            <a:r>
              <a:rPr lang="en-US" sz="1050" dirty="0">
                <a:solidFill>
                  <a:prstClr val="black"/>
                </a:solidFill>
                <a:latin typeface="Arial" charset="0"/>
                <a:cs typeface="Arial" charset="0"/>
              </a:rPr>
              <a:t>. </a:t>
            </a:r>
            <a:r>
              <a:rPr lang="en-US" sz="1050" dirty="0" err="1">
                <a:solidFill>
                  <a:prstClr val="black"/>
                </a:solidFill>
                <a:latin typeface="Arial" charset="0"/>
                <a:cs typeface="Arial" charset="0"/>
              </a:rPr>
              <a:t>Std</a:t>
            </a:r>
            <a:r>
              <a:rPr lang="en-US" sz="1050" dirty="0">
                <a:solidFill>
                  <a:prstClr val="black"/>
                </a:solidFill>
                <a:latin typeface="Arial" charset="0"/>
                <a:cs typeface="Arial" charset="0"/>
              </a:rPr>
              <a:t> vs actual process parameter</a:t>
            </a:r>
          </a:p>
          <a:p>
            <a:pPr eaLnBrk="0" hangingPunct="0">
              <a:defRPr/>
            </a:pPr>
            <a:endParaRPr lang="en-US" sz="1050" dirty="0">
              <a:solidFill>
                <a:prstClr val="black"/>
              </a:solidFill>
              <a:latin typeface="Arial" charset="0"/>
              <a:cs typeface="Arial" charset="0"/>
            </a:endParaRPr>
          </a:p>
          <a:p>
            <a:pPr>
              <a:defRPr/>
            </a:pPr>
            <a:r>
              <a:rPr lang="en-US" sz="1050" b="1" dirty="0">
                <a:solidFill>
                  <a:srgbClr val="0000CC"/>
                </a:solidFill>
                <a:cs typeface="Arial" charset="0"/>
              </a:rPr>
              <a:t>FREQUENCY :-1/month</a:t>
            </a:r>
            <a:endParaRPr lang="en-US" sz="1050" dirty="0">
              <a:solidFill>
                <a:prstClr val="black"/>
              </a:solidFill>
              <a:latin typeface="Arial" charset="0"/>
              <a:cs typeface="Arial" charset="0"/>
            </a:endParaRPr>
          </a:p>
        </p:txBody>
      </p:sp>
      <p:sp>
        <p:nvSpPr>
          <p:cNvPr id="6225" name="TextBox 4"/>
          <p:cNvSpPr txBox="1">
            <a:spLocks noChangeArrowheads="1"/>
          </p:cNvSpPr>
          <p:nvPr/>
        </p:nvSpPr>
        <p:spPr bwMode="auto">
          <a:xfrm>
            <a:off x="1182688" y="234950"/>
            <a:ext cx="395287" cy="2540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0" hangingPunct="0">
              <a:defRPr/>
            </a:pPr>
            <a:r>
              <a:rPr lang="en-US" altLang="en-US" sz="1050" b="1" dirty="0" smtClean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P15</a:t>
            </a:r>
          </a:p>
        </p:txBody>
      </p:sp>
      <p:sp>
        <p:nvSpPr>
          <p:cNvPr id="6228" name="Rounded Rectangle 95"/>
          <p:cNvSpPr>
            <a:spLocks noChangeArrowheads="1"/>
          </p:cNvSpPr>
          <p:nvPr/>
        </p:nvSpPr>
        <p:spPr bwMode="auto">
          <a:xfrm>
            <a:off x="5478463" y="3352800"/>
            <a:ext cx="838200" cy="280988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050" dirty="0">
                <a:solidFill>
                  <a:prstClr val="white"/>
                </a:solidFill>
                <a:cs typeface="Calibri" pitchFamily="34" charset="0"/>
              </a:rPr>
              <a:t>After</a:t>
            </a:r>
          </a:p>
        </p:txBody>
      </p:sp>
      <p:sp>
        <p:nvSpPr>
          <p:cNvPr id="1106" name="Rectangle 82"/>
          <p:cNvSpPr>
            <a:spLocks noChangeArrowheads="1"/>
          </p:cNvSpPr>
          <p:nvPr/>
        </p:nvSpPr>
        <p:spPr bwMode="auto">
          <a:xfrm>
            <a:off x="146050" y="5184775"/>
            <a:ext cx="3048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FF0000"/>
                </a:solidFill>
                <a:cs typeface="Arial" charset="0"/>
              </a:rPr>
              <a:t>ROOT CAUSE :- </a:t>
            </a:r>
            <a:r>
              <a:rPr lang="en-US" sz="1050" dirty="0">
                <a:solidFill>
                  <a:prstClr val="black"/>
                </a:solidFill>
                <a:cs typeface="Arial" charset="0"/>
              </a:rPr>
              <a:t>Turret Indexing not required</a:t>
            </a:r>
            <a:endParaRPr lang="en-US" altLang="en-US" sz="1050" dirty="0">
              <a:solidFill>
                <a:prstClr val="black"/>
              </a:solidFill>
              <a:cs typeface="Arial" charset="0"/>
            </a:endParaRPr>
          </a:p>
          <a:p>
            <a:pPr eaLnBrk="0" hangingPunct="0">
              <a:defRPr/>
            </a:pPr>
            <a:endParaRPr lang="en-US" altLang="en-US" sz="1050" dirty="0">
              <a:solidFill>
                <a:prstClr val="black"/>
              </a:solidFill>
              <a:cs typeface="Arial" charset="0"/>
            </a:endParaRPr>
          </a:p>
          <a:p>
            <a:pPr eaLnBrk="0" hangingPunct="0">
              <a:defRPr/>
            </a:pPr>
            <a:endParaRPr lang="en-US" altLang="en-US" sz="1050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98" name="Rectangle 79"/>
          <p:cNvSpPr>
            <a:spLocks noChangeArrowheads="1"/>
          </p:cNvSpPr>
          <p:nvPr/>
        </p:nvSpPr>
        <p:spPr bwMode="auto">
          <a:xfrm>
            <a:off x="6478588" y="6096000"/>
            <a:ext cx="227012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00" name="Rectangle 73"/>
          <p:cNvSpPr>
            <a:spLocks noChangeArrowheads="1"/>
          </p:cNvSpPr>
          <p:nvPr/>
        </p:nvSpPr>
        <p:spPr bwMode="auto">
          <a:xfrm>
            <a:off x="6478588" y="6096000"/>
            <a:ext cx="228600" cy="381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r>
              <a:rPr lang="en-US" altLang="en-US" sz="1050" b="1" dirty="0">
                <a:solidFill>
                  <a:srgbClr val="000000"/>
                </a:solidFill>
                <a:cs typeface="Calibri" pitchFamily="34" charset="0"/>
              </a:rPr>
              <a:t>1</a:t>
            </a:r>
          </a:p>
        </p:txBody>
      </p:sp>
      <p:sp>
        <p:nvSpPr>
          <p:cNvPr id="103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94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110" name="Rectangle 73"/>
          <p:cNvSpPr>
            <a:spLocks noChangeArrowheads="1"/>
          </p:cNvSpPr>
          <p:nvPr/>
        </p:nvSpPr>
        <p:spPr bwMode="auto">
          <a:xfrm>
            <a:off x="8534400" y="6096000"/>
            <a:ext cx="457200" cy="377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algn="ctr" eaLnBrk="0" hangingPunct="0">
              <a:defRPr/>
            </a:pPr>
            <a:endParaRPr lang="en-US" altLang="en-US" sz="1050" b="1" dirty="0">
              <a:solidFill>
                <a:srgbClr val="000000"/>
              </a:solidFill>
              <a:cs typeface="Calibri" pitchFamily="34" charset="0"/>
            </a:endParaRPr>
          </a:p>
        </p:txBody>
      </p:sp>
      <p:sp>
        <p:nvSpPr>
          <p:cNvPr id="6227" name="Oval 2"/>
          <p:cNvSpPr>
            <a:spLocks noChangeArrowheads="1"/>
          </p:cNvSpPr>
          <p:nvPr/>
        </p:nvSpPr>
        <p:spPr bwMode="auto">
          <a:xfrm>
            <a:off x="609600" y="2112963"/>
            <a:ext cx="273050" cy="325437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343400" y="2276475"/>
            <a:ext cx="520700" cy="9239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29" name="Oval 5"/>
          <p:cNvSpPr>
            <a:spLocks noChangeArrowheads="1"/>
          </p:cNvSpPr>
          <p:nvPr/>
        </p:nvSpPr>
        <p:spPr bwMode="auto">
          <a:xfrm>
            <a:off x="3733800" y="2276475"/>
            <a:ext cx="1031875" cy="771525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115" name="Rectangle 47"/>
          <p:cNvSpPr>
            <a:spLocks noChangeArrowheads="1"/>
          </p:cNvSpPr>
          <p:nvPr/>
        </p:nvSpPr>
        <p:spPr bwMode="auto">
          <a:xfrm>
            <a:off x="6478588" y="1733550"/>
            <a:ext cx="1295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r>
              <a:rPr lang="en-US" sz="1050" b="1" dirty="0">
                <a:solidFill>
                  <a:srgbClr val="0033CC"/>
                </a:solidFill>
                <a:cs typeface="Calibri" pitchFamily="34" charset="0"/>
              </a:rPr>
              <a:t>KAIZEN FINISH</a:t>
            </a:r>
          </a:p>
        </p:txBody>
      </p:sp>
      <p:sp>
        <p:nvSpPr>
          <p:cNvPr id="116" name="Rectangle 51"/>
          <p:cNvSpPr>
            <a:spLocks noChangeArrowheads="1"/>
          </p:cNvSpPr>
          <p:nvPr/>
        </p:nvSpPr>
        <p:spPr bwMode="auto">
          <a:xfrm>
            <a:off x="7773988" y="1733550"/>
            <a:ext cx="1217612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 sz="1050" dirty="0">
              <a:solidFill>
                <a:prstClr val="black"/>
              </a:solidFill>
              <a:cs typeface="Calibri" pitchFamily="34" charset="0"/>
            </a:endParaRPr>
          </a:p>
        </p:txBody>
      </p:sp>
      <p:sp>
        <p:nvSpPr>
          <p:cNvPr id="6232" name="TextBox 4"/>
          <p:cNvSpPr txBox="1">
            <a:spLocks noChangeArrowheads="1"/>
          </p:cNvSpPr>
          <p:nvPr/>
        </p:nvSpPr>
        <p:spPr bwMode="auto">
          <a:xfrm>
            <a:off x="6783388" y="6145213"/>
            <a:ext cx="1674812" cy="24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en-US" altLang="en-US" sz="1000">
                <a:solidFill>
                  <a:prstClr val="black"/>
                </a:solidFill>
              </a:rPr>
              <a:t>Tensioner</a:t>
            </a:r>
          </a:p>
        </p:txBody>
      </p:sp>
      <p:cxnSp>
        <p:nvCxnSpPr>
          <p:cNvPr id="6233" name="Straight Connector 7"/>
          <p:cNvCxnSpPr>
            <a:cxnSpLocks noChangeShapeType="1"/>
          </p:cNvCxnSpPr>
          <p:nvPr/>
        </p:nvCxnSpPr>
        <p:spPr bwMode="auto">
          <a:xfrm>
            <a:off x="995363" y="1979613"/>
            <a:ext cx="0" cy="839787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cxnSp>
        <p:nvCxnSpPr>
          <p:cNvPr id="6234" name="Straight Connector 12"/>
          <p:cNvCxnSpPr>
            <a:cxnSpLocks noChangeShapeType="1"/>
          </p:cNvCxnSpPr>
          <p:nvPr/>
        </p:nvCxnSpPr>
        <p:spPr bwMode="auto">
          <a:xfrm>
            <a:off x="3429000" y="2590800"/>
            <a:ext cx="0" cy="785813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6235" name="Rounded Rectangle 15"/>
          <p:cNvSpPr>
            <a:spLocks noChangeArrowheads="1"/>
          </p:cNvSpPr>
          <p:nvPr/>
        </p:nvSpPr>
        <p:spPr bwMode="auto">
          <a:xfrm>
            <a:off x="3505200" y="2738438"/>
            <a:ext cx="228600" cy="385762"/>
          </a:xfrm>
          <a:prstGeom prst="roundRect">
            <a:avLst>
              <a:gd name="adj" fmla="val 16667"/>
            </a:avLst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>
              <a:solidFill>
                <a:prstClr val="black"/>
              </a:solidFill>
            </a:endParaRPr>
          </a:p>
        </p:txBody>
      </p:sp>
      <p:cxnSp>
        <p:nvCxnSpPr>
          <p:cNvPr id="6236" name="Straight Arrow Connector 17"/>
          <p:cNvCxnSpPr>
            <a:cxnSpLocks noChangeShapeType="1"/>
          </p:cNvCxnSpPr>
          <p:nvPr/>
        </p:nvCxnSpPr>
        <p:spPr bwMode="auto">
          <a:xfrm>
            <a:off x="3490913" y="2590800"/>
            <a:ext cx="0" cy="685800"/>
          </a:xfrm>
          <a:prstGeom prst="straightConnector1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 type="arrow" w="med" len="med"/>
              </a14:hiddenLine>
            </a:ext>
          </a:extLst>
        </p:spPr>
      </p:cxnSp>
      <p:cxnSp>
        <p:nvCxnSpPr>
          <p:cNvPr id="6237" name="Straight Connector 30"/>
          <p:cNvCxnSpPr>
            <a:cxnSpLocks noChangeShapeType="1"/>
            <a:endCxn id="6235" idx="2"/>
          </p:cNvCxnSpPr>
          <p:nvPr/>
        </p:nvCxnSpPr>
        <p:spPr bwMode="auto">
          <a:xfrm>
            <a:off x="3505200" y="2590800"/>
            <a:ext cx="114300" cy="53340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cxnSp>
      <p:sp>
        <p:nvSpPr>
          <p:cNvPr id="6238" name="Oval 5"/>
          <p:cNvSpPr>
            <a:spLocks noChangeArrowheads="1"/>
          </p:cNvSpPr>
          <p:nvPr/>
        </p:nvSpPr>
        <p:spPr bwMode="auto">
          <a:xfrm>
            <a:off x="381000" y="2057400"/>
            <a:ext cx="555625" cy="76041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>
              <a:solidFill>
                <a:prstClr val="black"/>
              </a:solidFill>
            </a:endParaRPr>
          </a:p>
        </p:txBody>
      </p:sp>
      <p:sp>
        <p:nvSpPr>
          <p:cNvPr id="6239" name="Oval 6"/>
          <p:cNvSpPr>
            <a:spLocks noChangeArrowheads="1"/>
          </p:cNvSpPr>
          <p:nvPr/>
        </p:nvSpPr>
        <p:spPr bwMode="auto">
          <a:xfrm>
            <a:off x="304800" y="2152650"/>
            <a:ext cx="827088" cy="509588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endParaRPr lang="en-US" altLang="en-US">
              <a:solidFill>
                <a:prstClr val="black"/>
              </a:solidFill>
            </a:endParaRPr>
          </a:p>
        </p:txBody>
      </p:sp>
      <p:pic>
        <p:nvPicPr>
          <p:cNvPr id="6240" name="Picture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8875" y="1700213"/>
            <a:ext cx="1357313" cy="161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241" name="Picture 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9300" y="1709738"/>
            <a:ext cx="1514475" cy="1566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9" name="Rounded Rectangle 95"/>
          <p:cNvSpPr>
            <a:spLocks noChangeArrowheads="1"/>
          </p:cNvSpPr>
          <p:nvPr/>
        </p:nvSpPr>
        <p:spPr bwMode="auto">
          <a:xfrm>
            <a:off x="3289300" y="3376613"/>
            <a:ext cx="838200" cy="280987"/>
          </a:xfrm>
          <a:prstGeom prst="roundRect">
            <a:avLst>
              <a:gd name="adj" fmla="val 16667"/>
            </a:avLst>
          </a:prstGeom>
          <a:solidFill>
            <a:srgbClr val="00B050"/>
          </a:solidFill>
          <a:ln>
            <a:noFill/>
          </a:ln>
          <a:ex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en-US" sz="1050" dirty="0">
                <a:solidFill>
                  <a:prstClr val="white"/>
                </a:solidFill>
                <a:cs typeface="Calibri" pitchFamily="34" charset="0"/>
              </a:rPr>
              <a:t>Before</a:t>
            </a:r>
          </a:p>
        </p:txBody>
      </p:sp>
      <p:graphicFrame>
        <p:nvGraphicFramePr>
          <p:cNvPr id="6243" name="Chart 5"/>
          <p:cNvGraphicFramePr>
            <a:graphicFrameLocks/>
          </p:cNvGraphicFramePr>
          <p:nvPr/>
        </p:nvGraphicFramePr>
        <p:xfrm>
          <a:off x="3279775" y="4121150"/>
          <a:ext cx="3144838" cy="200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Chart" r:id="rId8" imgW="3145809" imgH="2011854" progId="Excel.Chart.8">
                  <p:embed/>
                </p:oleObj>
              </mc:Choice>
              <mc:Fallback>
                <p:oleObj name="Chart" r:id="rId8" imgW="3145809" imgH="2011854" progId="Excel.Chart.8">
                  <p:embed/>
                  <p:pic>
                    <p:nvPicPr>
                      <p:cNvPr id="0" name=""/>
                      <p:cNvPicPr>
                        <a:picLocks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9775" y="4121150"/>
                        <a:ext cx="3144838" cy="200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27657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242</Words>
  <Application>Microsoft Office PowerPoint</Application>
  <PresentationFormat>On-screen Show (4:3)</PresentationFormat>
  <Paragraphs>80</Paragraphs>
  <Slides>1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Office Theme</vt:lpstr>
      <vt:lpstr>Chart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Bhausaheb Unage</dc:creator>
  <cp:lastModifiedBy>Bhausaheb Unage</cp:lastModifiedBy>
  <cp:revision>1</cp:revision>
  <dcterms:created xsi:type="dcterms:W3CDTF">2006-08-16T00:00:00Z</dcterms:created>
  <dcterms:modified xsi:type="dcterms:W3CDTF">2016-09-29T10:35:31Z</dcterms:modified>
</cp:coreProperties>
</file>